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63" r:id="rId5"/>
    <p:sldId id="258" r:id="rId6"/>
    <p:sldId id="275" r:id="rId7"/>
    <p:sldId id="277" r:id="rId8"/>
    <p:sldId id="278" r:id="rId9"/>
    <p:sldId id="279" r:id="rId10"/>
    <p:sldId id="284" r:id="rId11"/>
    <p:sldId id="292" r:id="rId12"/>
    <p:sldId id="281" r:id="rId13"/>
    <p:sldId id="283" r:id="rId14"/>
    <p:sldId id="282" r:id="rId15"/>
  </p:sldIdLst>
  <p:sldSz cx="102250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46" y="72"/>
      </p:cViewPr>
      <p:guideLst>
        <p:guide orient="horz" pos="2160"/>
        <p:guide pos="32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19B73-AC44-4ADD-8EBE-0A1937E0DE2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FDF4FB4D-B122-4F4D-98B6-C97F36CD221B}">
      <dgm:prSet phldrT="[Texto]" custT="1"/>
      <dgm:spPr/>
      <dgm:t>
        <a:bodyPr/>
        <a:lstStyle/>
        <a:p>
          <a:pPr algn="just"/>
          <a:r>
            <a:rPr lang="en-US" sz="1600" b="1" dirty="0" smtClean="0">
              <a:latin typeface="Century Gothic" panose="020B0502020202020204" pitchFamily="34" charset="0"/>
            </a:rPr>
            <a:t>With a single registration, your company and information will be visible and available for search of all the </a:t>
          </a:r>
          <a:r>
            <a:rPr lang="en-US" sz="1600" b="1" dirty="0" smtClean="0">
              <a:latin typeface="Century Gothic" panose="020B0502020202020204" pitchFamily="34" charset="0"/>
            </a:rPr>
            <a:t>clients </a:t>
          </a:r>
          <a:r>
            <a:rPr lang="en-US" sz="1600" b="1" dirty="0" smtClean="0">
              <a:latin typeface="Century Gothic" panose="020B0502020202020204" pitchFamily="34" charset="0"/>
            </a:rPr>
            <a:t>of the </a:t>
          </a:r>
          <a:r>
            <a:rPr lang="en-US" sz="1600" b="1" dirty="0" err="1" smtClean="0">
              <a:latin typeface="Century Gothic" panose="020B0502020202020204" pitchFamily="34" charset="0"/>
            </a:rPr>
            <a:t>RedNegociosCCS</a:t>
          </a:r>
          <a:r>
            <a:rPr lang="en-US" sz="1600" b="1" dirty="0" smtClean="0">
              <a:latin typeface="Century Gothic" panose="020B0502020202020204" pitchFamily="34" charset="0"/>
            </a:rPr>
            <a:t> platform (</a:t>
          </a:r>
          <a:r>
            <a:rPr lang="en-US" sz="1600" b="1" dirty="0" err="1" smtClean="0">
              <a:latin typeface="Century Gothic" panose="020B0502020202020204" pitchFamily="34" charset="0"/>
            </a:rPr>
            <a:t>MultiMandante</a:t>
          </a:r>
          <a:r>
            <a:rPr lang="en-US" sz="1600" b="1" dirty="0" smtClean="0">
              <a:latin typeface="Century Gothic" panose="020B0502020202020204" pitchFamily="34" charset="0"/>
            </a:rPr>
            <a:t>)</a:t>
          </a:r>
          <a:endParaRPr lang="es-CL" sz="1600" b="1" dirty="0">
            <a:latin typeface="Century Gothic" panose="020B0502020202020204" pitchFamily="34" charset="0"/>
          </a:endParaRPr>
        </a:p>
      </dgm:t>
    </dgm:pt>
    <dgm:pt modelId="{A3378D15-76F5-46E3-8F38-E9732F0ACA14}" type="parTrans" cxnId="{5595321B-8CA8-48FA-989D-51CC1CFDEA51}">
      <dgm:prSet/>
      <dgm:spPr/>
      <dgm:t>
        <a:bodyPr/>
        <a:lstStyle/>
        <a:p>
          <a:pPr algn="just"/>
          <a:endParaRPr lang="es-CL" sz="1600" b="1">
            <a:latin typeface="Century Gothic" panose="020B0502020202020204" pitchFamily="34" charset="0"/>
          </a:endParaRPr>
        </a:p>
      </dgm:t>
    </dgm:pt>
    <dgm:pt modelId="{58B3913F-5E50-4A03-9BD3-584ADCEA3822}" type="sibTrans" cxnId="{5595321B-8CA8-48FA-989D-51CC1CFDEA51}">
      <dgm:prSet/>
      <dgm:spPr/>
      <dgm:t>
        <a:bodyPr/>
        <a:lstStyle/>
        <a:p>
          <a:pPr algn="just"/>
          <a:endParaRPr lang="es-CL" sz="1600" b="1">
            <a:latin typeface="Century Gothic" panose="020B0502020202020204" pitchFamily="34" charset="0"/>
          </a:endParaRPr>
        </a:p>
      </dgm:t>
    </dgm:pt>
    <dgm:pt modelId="{20E451C0-A3E0-46F7-8250-4E1DF8ADC79E}">
      <dgm:prSet phldrT="[Texto]" custT="1"/>
      <dgm:spPr/>
      <dgm:t>
        <a:bodyPr/>
        <a:lstStyle/>
        <a:p>
          <a:pPr algn="just"/>
          <a:r>
            <a:rPr lang="en-US" sz="1600" b="1" dirty="0" smtClean="0">
              <a:latin typeface="Century Gothic" panose="020B0502020202020204" pitchFamily="34" charset="0"/>
            </a:rPr>
            <a:t>Centralization of information </a:t>
          </a:r>
          <a:r>
            <a:rPr lang="en-US" sz="1600" b="1" dirty="0" smtClean="0">
              <a:latin typeface="Century Gothic" panose="020B0502020202020204" pitchFamily="34" charset="0"/>
            </a:rPr>
            <a:t>and/or </a:t>
          </a:r>
          <a:r>
            <a:rPr lang="en-US" sz="1600" b="1" dirty="0" smtClean="0">
              <a:latin typeface="Century Gothic" panose="020B0502020202020204" pitchFamily="34" charset="0"/>
            </a:rPr>
            <a:t>documentation of your company in one place (less paperwork, costs, and time)</a:t>
          </a:r>
          <a:endParaRPr lang="es-CL" sz="1600" b="1" dirty="0">
            <a:latin typeface="Century Gothic" panose="020B0502020202020204" pitchFamily="34" charset="0"/>
          </a:endParaRPr>
        </a:p>
      </dgm:t>
    </dgm:pt>
    <dgm:pt modelId="{A986F593-3387-4325-861E-EBDF82B25264}" type="parTrans" cxnId="{F26C2224-271D-45B2-A549-06263C25533E}">
      <dgm:prSet/>
      <dgm:spPr/>
      <dgm:t>
        <a:bodyPr/>
        <a:lstStyle/>
        <a:p>
          <a:pPr algn="just"/>
          <a:endParaRPr lang="es-CL" sz="1600" b="1">
            <a:latin typeface="Century Gothic" panose="020B0502020202020204" pitchFamily="34" charset="0"/>
          </a:endParaRPr>
        </a:p>
      </dgm:t>
    </dgm:pt>
    <dgm:pt modelId="{DFBF866B-345E-46C7-A471-540A70D81566}" type="sibTrans" cxnId="{F26C2224-271D-45B2-A549-06263C25533E}">
      <dgm:prSet/>
      <dgm:spPr/>
      <dgm:t>
        <a:bodyPr/>
        <a:lstStyle/>
        <a:p>
          <a:pPr algn="just"/>
          <a:endParaRPr lang="es-CL" sz="1600" b="1">
            <a:latin typeface="Century Gothic" panose="020B0502020202020204" pitchFamily="34" charset="0"/>
          </a:endParaRPr>
        </a:p>
      </dgm:t>
    </dgm:pt>
    <dgm:pt modelId="{912D80BF-2482-4D9D-B138-B41A66B08028}">
      <dgm:prSet phldrT="[Texto]" custT="1"/>
      <dgm:spPr/>
      <dgm:t>
        <a:bodyPr/>
        <a:lstStyle/>
        <a:p>
          <a:pPr algn="just"/>
          <a:r>
            <a:rPr lang="en-US" sz="1600" b="1" dirty="0" smtClean="0">
              <a:latin typeface="Century Gothic" panose="020B0502020202020204" pitchFamily="34" charset="0"/>
            </a:rPr>
            <a:t>Access to the Supplier Development Program (SDP): training and comprehensive training in different business management issues</a:t>
          </a:r>
          <a:endParaRPr lang="es-CL" sz="1600" b="1" dirty="0">
            <a:latin typeface="Century Gothic" panose="020B0502020202020204" pitchFamily="34" charset="0"/>
          </a:endParaRPr>
        </a:p>
      </dgm:t>
    </dgm:pt>
    <dgm:pt modelId="{EC38A9AC-B309-4837-AAE9-57C0CE6B51A2}" type="parTrans" cxnId="{425F431F-370D-4A8A-84D0-43CF2B467B57}">
      <dgm:prSet/>
      <dgm:spPr/>
      <dgm:t>
        <a:bodyPr/>
        <a:lstStyle/>
        <a:p>
          <a:pPr algn="just"/>
          <a:endParaRPr lang="es-CL" sz="1600" b="1">
            <a:latin typeface="Century Gothic" panose="020B0502020202020204" pitchFamily="34" charset="0"/>
          </a:endParaRPr>
        </a:p>
      </dgm:t>
    </dgm:pt>
    <dgm:pt modelId="{FF276885-6DC5-4B36-AA25-6A441E52BC35}" type="sibTrans" cxnId="{425F431F-370D-4A8A-84D0-43CF2B467B57}">
      <dgm:prSet/>
      <dgm:spPr/>
      <dgm:t>
        <a:bodyPr/>
        <a:lstStyle/>
        <a:p>
          <a:pPr algn="just"/>
          <a:endParaRPr lang="es-CL" sz="1600" b="1">
            <a:latin typeface="Century Gothic" panose="020B0502020202020204" pitchFamily="34" charset="0"/>
          </a:endParaRPr>
        </a:p>
      </dgm:t>
    </dgm:pt>
    <dgm:pt modelId="{2B1CF796-8842-48BB-B46E-484B7BD61E80}">
      <dgm:prSet phldrT="[Texto]" custT="1"/>
      <dgm:spPr/>
      <dgm:t>
        <a:bodyPr/>
        <a:lstStyle/>
        <a:p>
          <a:pPr algn="just"/>
          <a:r>
            <a:rPr lang="en-US" sz="1600" b="1" dirty="0" smtClean="0">
              <a:latin typeface="Century Gothic" panose="020B0502020202020204" pitchFamily="34" charset="0"/>
            </a:rPr>
            <a:t>Single rate and not by category or TIER</a:t>
          </a:r>
          <a:endParaRPr lang="es-CL" sz="1600" b="1" dirty="0">
            <a:latin typeface="Century Gothic" panose="020B0502020202020204" pitchFamily="34" charset="0"/>
          </a:endParaRPr>
        </a:p>
      </dgm:t>
    </dgm:pt>
    <dgm:pt modelId="{0556CAB7-A9D0-4099-AFC7-C83765C1C6B2}" type="parTrans" cxnId="{ABAC160E-C9A7-4410-A50B-5B473A817111}">
      <dgm:prSet/>
      <dgm:spPr/>
      <dgm:t>
        <a:bodyPr/>
        <a:lstStyle/>
        <a:p>
          <a:pPr algn="just"/>
          <a:endParaRPr lang="es-CL" b="1"/>
        </a:p>
      </dgm:t>
    </dgm:pt>
    <dgm:pt modelId="{6A748DB0-8B9D-4F83-9C45-D99FCA00417C}" type="sibTrans" cxnId="{ABAC160E-C9A7-4410-A50B-5B473A817111}">
      <dgm:prSet/>
      <dgm:spPr/>
      <dgm:t>
        <a:bodyPr/>
        <a:lstStyle/>
        <a:p>
          <a:pPr algn="just"/>
          <a:endParaRPr lang="es-CL" b="1"/>
        </a:p>
      </dgm:t>
    </dgm:pt>
    <dgm:pt modelId="{C4A63FF6-86E0-43A4-AB8A-A41D6F180EF7}" type="pres">
      <dgm:prSet presAssocID="{3C019B73-AC44-4ADD-8EBE-0A1937E0DE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81C6191-EE1B-4C29-9CC5-6BD2E19FA8FC}" type="pres">
      <dgm:prSet presAssocID="{FDF4FB4D-B122-4F4D-98B6-C97F36CD221B}" presName="parentLin" presStyleCnt="0"/>
      <dgm:spPr/>
    </dgm:pt>
    <dgm:pt modelId="{D11D3A70-6350-4273-932B-1453D357A305}" type="pres">
      <dgm:prSet presAssocID="{FDF4FB4D-B122-4F4D-98B6-C97F36CD221B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357AB7F2-5ECC-4BFE-B752-E1B43FC1831D}" type="pres">
      <dgm:prSet presAssocID="{FDF4FB4D-B122-4F4D-98B6-C97F36CD221B}" presName="parentText" presStyleLbl="node1" presStyleIdx="0" presStyleCnt="4" custScaleX="139041" custScaleY="12228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A7E4BD-5ACF-4638-8402-4852A8C6552B}" type="pres">
      <dgm:prSet presAssocID="{FDF4FB4D-B122-4F4D-98B6-C97F36CD221B}" presName="negativeSpace" presStyleCnt="0"/>
      <dgm:spPr/>
    </dgm:pt>
    <dgm:pt modelId="{C2386F19-04D2-4499-89D0-83E31EACC753}" type="pres">
      <dgm:prSet presAssocID="{FDF4FB4D-B122-4F4D-98B6-C97F36CD221B}" presName="childText" presStyleLbl="conFgAcc1" presStyleIdx="0" presStyleCnt="4">
        <dgm:presLayoutVars>
          <dgm:bulletEnabled val="1"/>
        </dgm:presLayoutVars>
      </dgm:prSet>
      <dgm:spPr/>
    </dgm:pt>
    <dgm:pt modelId="{00311571-FDBF-4A7F-B989-EFB067EA3CA7}" type="pres">
      <dgm:prSet presAssocID="{58B3913F-5E50-4A03-9BD3-584ADCEA3822}" presName="spaceBetweenRectangles" presStyleCnt="0"/>
      <dgm:spPr/>
    </dgm:pt>
    <dgm:pt modelId="{DF453C67-E780-493E-9DC5-0269D11A4BBD}" type="pres">
      <dgm:prSet presAssocID="{20E451C0-A3E0-46F7-8250-4E1DF8ADC79E}" presName="parentLin" presStyleCnt="0"/>
      <dgm:spPr/>
    </dgm:pt>
    <dgm:pt modelId="{B62C3939-EC21-41A0-8CCA-BA8D4A89D10D}" type="pres">
      <dgm:prSet presAssocID="{20E451C0-A3E0-46F7-8250-4E1DF8ADC79E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79FC9CA1-A0BC-4C28-8F6A-163C1150B49F}" type="pres">
      <dgm:prSet presAssocID="{20E451C0-A3E0-46F7-8250-4E1DF8ADC79E}" presName="parentText" presStyleLbl="node1" presStyleIdx="1" presStyleCnt="4" custScaleX="131876" custScaleY="12228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A560D8-5728-423A-8674-64A091AC50DB}" type="pres">
      <dgm:prSet presAssocID="{20E451C0-A3E0-46F7-8250-4E1DF8ADC79E}" presName="negativeSpace" presStyleCnt="0"/>
      <dgm:spPr/>
    </dgm:pt>
    <dgm:pt modelId="{890CE616-779E-4FBE-8816-8204E03505FA}" type="pres">
      <dgm:prSet presAssocID="{20E451C0-A3E0-46F7-8250-4E1DF8ADC79E}" presName="childText" presStyleLbl="conFgAcc1" presStyleIdx="1" presStyleCnt="4">
        <dgm:presLayoutVars>
          <dgm:bulletEnabled val="1"/>
        </dgm:presLayoutVars>
      </dgm:prSet>
      <dgm:spPr/>
    </dgm:pt>
    <dgm:pt modelId="{4691CC8A-B5B6-4FEE-9BFC-5CDB222E6345}" type="pres">
      <dgm:prSet presAssocID="{DFBF866B-345E-46C7-A471-540A70D81566}" presName="spaceBetweenRectangles" presStyleCnt="0"/>
      <dgm:spPr/>
    </dgm:pt>
    <dgm:pt modelId="{35AB33F3-1BC5-4EB4-96A9-510595B33429}" type="pres">
      <dgm:prSet presAssocID="{912D80BF-2482-4D9D-B138-B41A66B08028}" presName="parentLin" presStyleCnt="0"/>
      <dgm:spPr/>
    </dgm:pt>
    <dgm:pt modelId="{046187C2-69B2-49AF-A60A-63F057A33A9C}" type="pres">
      <dgm:prSet presAssocID="{912D80BF-2482-4D9D-B138-B41A66B08028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4EF46118-BCEC-43D5-976D-845769315B25}" type="pres">
      <dgm:prSet presAssocID="{912D80BF-2482-4D9D-B138-B41A66B08028}" presName="parentText" presStyleLbl="node1" presStyleIdx="2" presStyleCnt="4" custScaleX="131876" custScaleY="122289" custLinFactNeighborX="-1676" custLinFactNeighborY="355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D86DEC-27D8-473A-9CA1-DE2C2298397A}" type="pres">
      <dgm:prSet presAssocID="{912D80BF-2482-4D9D-B138-B41A66B08028}" presName="negativeSpace" presStyleCnt="0"/>
      <dgm:spPr/>
    </dgm:pt>
    <dgm:pt modelId="{F1D013EF-36FC-4FC1-A5F4-4D6333CF692A}" type="pres">
      <dgm:prSet presAssocID="{912D80BF-2482-4D9D-B138-B41A66B08028}" presName="childText" presStyleLbl="conFgAcc1" presStyleIdx="2" presStyleCnt="4">
        <dgm:presLayoutVars>
          <dgm:bulletEnabled val="1"/>
        </dgm:presLayoutVars>
      </dgm:prSet>
      <dgm:spPr/>
    </dgm:pt>
    <dgm:pt modelId="{F33D9A2C-D1C4-4AFF-8AF6-A975788EC440}" type="pres">
      <dgm:prSet presAssocID="{FF276885-6DC5-4B36-AA25-6A441E52BC35}" presName="spaceBetweenRectangles" presStyleCnt="0"/>
      <dgm:spPr/>
    </dgm:pt>
    <dgm:pt modelId="{4F4208E9-2ECE-4E67-9F6F-4835228632DB}" type="pres">
      <dgm:prSet presAssocID="{2B1CF796-8842-48BB-B46E-484B7BD61E80}" presName="parentLin" presStyleCnt="0"/>
      <dgm:spPr/>
    </dgm:pt>
    <dgm:pt modelId="{F0907CE2-04D4-49D6-9B43-2FFD28CE4D8F}" type="pres">
      <dgm:prSet presAssocID="{2B1CF796-8842-48BB-B46E-484B7BD61E80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BFD0CC0F-22FC-47AA-B394-84EDBE7AB2F1}" type="pres">
      <dgm:prSet presAssocID="{2B1CF796-8842-48BB-B46E-484B7BD61E80}" presName="parentText" presStyleLbl="node1" presStyleIdx="3" presStyleCnt="4" custScaleX="131876" custScaleY="12228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C877FC-E268-41A9-9D70-58D41C4772DC}" type="pres">
      <dgm:prSet presAssocID="{2B1CF796-8842-48BB-B46E-484B7BD61E80}" presName="negativeSpace" presStyleCnt="0"/>
      <dgm:spPr/>
    </dgm:pt>
    <dgm:pt modelId="{FBE6372A-A511-42E0-9834-5DF46271A10B}" type="pres">
      <dgm:prSet presAssocID="{2B1CF796-8842-48BB-B46E-484B7BD61E8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87F592-6289-4CC5-A96C-ED59F9BAE93C}" type="presOf" srcId="{3C019B73-AC44-4ADD-8EBE-0A1937E0DE2A}" destId="{C4A63FF6-86E0-43A4-AB8A-A41D6F180EF7}" srcOrd="0" destOrd="0" presId="urn:microsoft.com/office/officeart/2005/8/layout/list1"/>
    <dgm:cxn modelId="{3AE5660F-DED4-450E-926D-D00D5556FA30}" type="presOf" srcId="{2B1CF796-8842-48BB-B46E-484B7BD61E80}" destId="{F0907CE2-04D4-49D6-9B43-2FFD28CE4D8F}" srcOrd="0" destOrd="0" presId="urn:microsoft.com/office/officeart/2005/8/layout/list1"/>
    <dgm:cxn modelId="{425F431F-370D-4A8A-84D0-43CF2B467B57}" srcId="{3C019B73-AC44-4ADD-8EBE-0A1937E0DE2A}" destId="{912D80BF-2482-4D9D-B138-B41A66B08028}" srcOrd="2" destOrd="0" parTransId="{EC38A9AC-B309-4837-AAE9-57C0CE6B51A2}" sibTransId="{FF276885-6DC5-4B36-AA25-6A441E52BC35}"/>
    <dgm:cxn modelId="{31B1AF58-8BB5-48C5-BF4E-40C6D31074A8}" type="presOf" srcId="{FDF4FB4D-B122-4F4D-98B6-C97F36CD221B}" destId="{D11D3A70-6350-4273-932B-1453D357A305}" srcOrd="0" destOrd="0" presId="urn:microsoft.com/office/officeart/2005/8/layout/list1"/>
    <dgm:cxn modelId="{F26C2224-271D-45B2-A549-06263C25533E}" srcId="{3C019B73-AC44-4ADD-8EBE-0A1937E0DE2A}" destId="{20E451C0-A3E0-46F7-8250-4E1DF8ADC79E}" srcOrd="1" destOrd="0" parTransId="{A986F593-3387-4325-861E-EBDF82B25264}" sibTransId="{DFBF866B-345E-46C7-A471-540A70D81566}"/>
    <dgm:cxn modelId="{2FABA956-0F4C-41E5-8B52-BB1E3F8CE4E9}" type="presOf" srcId="{FDF4FB4D-B122-4F4D-98B6-C97F36CD221B}" destId="{357AB7F2-5ECC-4BFE-B752-E1B43FC1831D}" srcOrd="1" destOrd="0" presId="urn:microsoft.com/office/officeart/2005/8/layout/list1"/>
    <dgm:cxn modelId="{5595321B-8CA8-48FA-989D-51CC1CFDEA51}" srcId="{3C019B73-AC44-4ADD-8EBE-0A1937E0DE2A}" destId="{FDF4FB4D-B122-4F4D-98B6-C97F36CD221B}" srcOrd="0" destOrd="0" parTransId="{A3378D15-76F5-46E3-8F38-E9732F0ACA14}" sibTransId="{58B3913F-5E50-4A03-9BD3-584ADCEA3822}"/>
    <dgm:cxn modelId="{ABC13679-E237-4C22-9D5C-30C1BBE9679D}" type="presOf" srcId="{2B1CF796-8842-48BB-B46E-484B7BD61E80}" destId="{BFD0CC0F-22FC-47AA-B394-84EDBE7AB2F1}" srcOrd="1" destOrd="0" presId="urn:microsoft.com/office/officeart/2005/8/layout/list1"/>
    <dgm:cxn modelId="{ABAC160E-C9A7-4410-A50B-5B473A817111}" srcId="{3C019B73-AC44-4ADD-8EBE-0A1937E0DE2A}" destId="{2B1CF796-8842-48BB-B46E-484B7BD61E80}" srcOrd="3" destOrd="0" parTransId="{0556CAB7-A9D0-4099-AFC7-C83765C1C6B2}" sibTransId="{6A748DB0-8B9D-4F83-9C45-D99FCA00417C}"/>
    <dgm:cxn modelId="{2E061642-AFB5-4943-BE64-8C9EFA997697}" type="presOf" srcId="{20E451C0-A3E0-46F7-8250-4E1DF8ADC79E}" destId="{B62C3939-EC21-41A0-8CCA-BA8D4A89D10D}" srcOrd="0" destOrd="0" presId="urn:microsoft.com/office/officeart/2005/8/layout/list1"/>
    <dgm:cxn modelId="{EDA5E7D8-2B13-4956-ABCB-D247E46BC6C4}" type="presOf" srcId="{912D80BF-2482-4D9D-B138-B41A66B08028}" destId="{046187C2-69B2-49AF-A60A-63F057A33A9C}" srcOrd="0" destOrd="0" presId="urn:microsoft.com/office/officeart/2005/8/layout/list1"/>
    <dgm:cxn modelId="{85BDC736-6493-4C46-A91E-36F5F8F0A9B1}" type="presOf" srcId="{912D80BF-2482-4D9D-B138-B41A66B08028}" destId="{4EF46118-BCEC-43D5-976D-845769315B25}" srcOrd="1" destOrd="0" presId="urn:microsoft.com/office/officeart/2005/8/layout/list1"/>
    <dgm:cxn modelId="{E200EAD2-5083-4C80-A3A2-1B56F765AAC7}" type="presOf" srcId="{20E451C0-A3E0-46F7-8250-4E1DF8ADC79E}" destId="{79FC9CA1-A0BC-4C28-8F6A-163C1150B49F}" srcOrd="1" destOrd="0" presId="urn:microsoft.com/office/officeart/2005/8/layout/list1"/>
    <dgm:cxn modelId="{03D515AA-E66A-42A2-8154-EAFC7432C533}" type="presParOf" srcId="{C4A63FF6-86E0-43A4-AB8A-A41D6F180EF7}" destId="{681C6191-EE1B-4C29-9CC5-6BD2E19FA8FC}" srcOrd="0" destOrd="0" presId="urn:microsoft.com/office/officeart/2005/8/layout/list1"/>
    <dgm:cxn modelId="{E8762434-3B34-4F7C-84FC-AC504FEA1C4A}" type="presParOf" srcId="{681C6191-EE1B-4C29-9CC5-6BD2E19FA8FC}" destId="{D11D3A70-6350-4273-932B-1453D357A305}" srcOrd="0" destOrd="0" presId="urn:microsoft.com/office/officeart/2005/8/layout/list1"/>
    <dgm:cxn modelId="{837E1AF8-712A-403C-ACF0-BD424C2B1D95}" type="presParOf" srcId="{681C6191-EE1B-4C29-9CC5-6BD2E19FA8FC}" destId="{357AB7F2-5ECC-4BFE-B752-E1B43FC1831D}" srcOrd="1" destOrd="0" presId="urn:microsoft.com/office/officeart/2005/8/layout/list1"/>
    <dgm:cxn modelId="{BDD4E9B7-0351-464A-A8A3-828F9D882F5F}" type="presParOf" srcId="{C4A63FF6-86E0-43A4-AB8A-A41D6F180EF7}" destId="{15A7E4BD-5ACF-4638-8402-4852A8C6552B}" srcOrd="1" destOrd="0" presId="urn:microsoft.com/office/officeart/2005/8/layout/list1"/>
    <dgm:cxn modelId="{8084B9A4-7F13-4871-A89F-4E30E678C2F6}" type="presParOf" srcId="{C4A63FF6-86E0-43A4-AB8A-A41D6F180EF7}" destId="{C2386F19-04D2-4499-89D0-83E31EACC753}" srcOrd="2" destOrd="0" presId="urn:microsoft.com/office/officeart/2005/8/layout/list1"/>
    <dgm:cxn modelId="{14829AB0-765A-46B2-8CB1-CF792E9A3AB0}" type="presParOf" srcId="{C4A63FF6-86E0-43A4-AB8A-A41D6F180EF7}" destId="{00311571-FDBF-4A7F-B989-EFB067EA3CA7}" srcOrd="3" destOrd="0" presId="urn:microsoft.com/office/officeart/2005/8/layout/list1"/>
    <dgm:cxn modelId="{22DF6A2A-ABAD-4A4A-9061-3F2FA769EF17}" type="presParOf" srcId="{C4A63FF6-86E0-43A4-AB8A-A41D6F180EF7}" destId="{DF453C67-E780-493E-9DC5-0269D11A4BBD}" srcOrd="4" destOrd="0" presId="urn:microsoft.com/office/officeart/2005/8/layout/list1"/>
    <dgm:cxn modelId="{FD41A466-D963-4FD7-984E-3AD11E97F054}" type="presParOf" srcId="{DF453C67-E780-493E-9DC5-0269D11A4BBD}" destId="{B62C3939-EC21-41A0-8CCA-BA8D4A89D10D}" srcOrd="0" destOrd="0" presId="urn:microsoft.com/office/officeart/2005/8/layout/list1"/>
    <dgm:cxn modelId="{5D815CC2-C5A1-4A61-989F-A7B3ACC371C0}" type="presParOf" srcId="{DF453C67-E780-493E-9DC5-0269D11A4BBD}" destId="{79FC9CA1-A0BC-4C28-8F6A-163C1150B49F}" srcOrd="1" destOrd="0" presId="urn:microsoft.com/office/officeart/2005/8/layout/list1"/>
    <dgm:cxn modelId="{D2228826-CA9F-487A-8818-E61326814FDD}" type="presParOf" srcId="{C4A63FF6-86E0-43A4-AB8A-A41D6F180EF7}" destId="{15A560D8-5728-423A-8674-64A091AC50DB}" srcOrd="5" destOrd="0" presId="urn:microsoft.com/office/officeart/2005/8/layout/list1"/>
    <dgm:cxn modelId="{6F40C289-2B68-492A-8D4C-C4156EE7C656}" type="presParOf" srcId="{C4A63FF6-86E0-43A4-AB8A-A41D6F180EF7}" destId="{890CE616-779E-4FBE-8816-8204E03505FA}" srcOrd="6" destOrd="0" presId="urn:microsoft.com/office/officeart/2005/8/layout/list1"/>
    <dgm:cxn modelId="{87166279-A000-42F7-8096-7E8039CE4F10}" type="presParOf" srcId="{C4A63FF6-86E0-43A4-AB8A-A41D6F180EF7}" destId="{4691CC8A-B5B6-4FEE-9BFC-5CDB222E6345}" srcOrd="7" destOrd="0" presId="urn:microsoft.com/office/officeart/2005/8/layout/list1"/>
    <dgm:cxn modelId="{88B3B28D-76F2-46A5-8A80-9E8B786B08AA}" type="presParOf" srcId="{C4A63FF6-86E0-43A4-AB8A-A41D6F180EF7}" destId="{35AB33F3-1BC5-4EB4-96A9-510595B33429}" srcOrd="8" destOrd="0" presId="urn:microsoft.com/office/officeart/2005/8/layout/list1"/>
    <dgm:cxn modelId="{EACE267F-267E-41B1-A1D3-020629A437F3}" type="presParOf" srcId="{35AB33F3-1BC5-4EB4-96A9-510595B33429}" destId="{046187C2-69B2-49AF-A60A-63F057A33A9C}" srcOrd="0" destOrd="0" presId="urn:microsoft.com/office/officeart/2005/8/layout/list1"/>
    <dgm:cxn modelId="{735D16E7-2C29-49A0-A97B-8671EB10E810}" type="presParOf" srcId="{35AB33F3-1BC5-4EB4-96A9-510595B33429}" destId="{4EF46118-BCEC-43D5-976D-845769315B25}" srcOrd="1" destOrd="0" presId="urn:microsoft.com/office/officeart/2005/8/layout/list1"/>
    <dgm:cxn modelId="{3858C066-CF4B-44B7-8760-219BC0EC775D}" type="presParOf" srcId="{C4A63FF6-86E0-43A4-AB8A-A41D6F180EF7}" destId="{D1D86DEC-27D8-473A-9CA1-DE2C2298397A}" srcOrd="9" destOrd="0" presId="urn:microsoft.com/office/officeart/2005/8/layout/list1"/>
    <dgm:cxn modelId="{D59E7EF2-4049-4323-86FE-47EB3F8DEF74}" type="presParOf" srcId="{C4A63FF6-86E0-43A4-AB8A-A41D6F180EF7}" destId="{F1D013EF-36FC-4FC1-A5F4-4D6333CF692A}" srcOrd="10" destOrd="0" presId="urn:microsoft.com/office/officeart/2005/8/layout/list1"/>
    <dgm:cxn modelId="{E0CE2250-824C-4802-8A03-465338A2E4D3}" type="presParOf" srcId="{C4A63FF6-86E0-43A4-AB8A-A41D6F180EF7}" destId="{F33D9A2C-D1C4-4AFF-8AF6-A975788EC440}" srcOrd="11" destOrd="0" presId="urn:microsoft.com/office/officeart/2005/8/layout/list1"/>
    <dgm:cxn modelId="{F2F10D6E-9B75-4560-9CC0-88522A3373F6}" type="presParOf" srcId="{C4A63FF6-86E0-43A4-AB8A-A41D6F180EF7}" destId="{4F4208E9-2ECE-4E67-9F6F-4835228632DB}" srcOrd="12" destOrd="0" presId="urn:microsoft.com/office/officeart/2005/8/layout/list1"/>
    <dgm:cxn modelId="{8FB82305-CBD7-461F-BE21-C8B7733BBD80}" type="presParOf" srcId="{4F4208E9-2ECE-4E67-9F6F-4835228632DB}" destId="{F0907CE2-04D4-49D6-9B43-2FFD28CE4D8F}" srcOrd="0" destOrd="0" presId="urn:microsoft.com/office/officeart/2005/8/layout/list1"/>
    <dgm:cxn modelId="{9F155BE5-4D42-4853-8459-16F9BB110E44}" type="presParOf" srcId="{4F4208E9-2ECE-4E67-9F6F-4835228632DB}" destId="{BFD0CC0F-22FC-47AA-B394-84EDBE7AB2F1}" srcOrd="1" destOrd="0" presId="urn:microsoft.com/office/officeart/2005/8/layout/list1"/>
    <dgm:cxn modelId="{EA848822-F235-4BC4-BE85-9E6D44D80E47}" type="presParOf" srcId="{C4A63FF6-86E0-43A4-AB8A-A41D6F180EF7}" destId="{B2C877FC-E268-41A9-9D70-58D41C4772DC}" srcOrd="13" destOrd="0" presId="urn:microsoft.com/office/officeart/2005/8/layout/list1"/>
    <dgm:cxn modelId="{7095E46D-BD2A-44FC-8497-613C8FA1032B}" type="presParOf" srcId="{C4A63FF6-86E0-43A4-AB8A-A41D6F180EF7}" destId="{FBE6372A-A511-42E0-9834-5DF46271A1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6F19-04D2-4499-89D0-83E31EACC753}">
      <dsp:nvSpPr>
        <dsp:cNvPr id="0" name=""/>
        <dsp:cNvSpPr/>
      </dsp:nvSpPr>
      <dsp:spPr>
        <a:xfrm>
          <a:off x="0" y="513148"/>
          <a:ext cx="735977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AB7F2-5ECC-4BFE-B752-E1B43FC1831D}">
      <dsp:nvSpPr>
        <dsp:cNvPr id="0" name=""/>
        <dsp:cNvSpPr/>
      </dsp:nvSpPr>
      <dsp:spPr>
        <a:xfrm>
          <a:off x="359363" y="995"/>
          <a:ext cx="6995284" cy="8663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27" tIns="0" rIns="19472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anose="020B0502020202020204" pitchFamily="34" charset="0"/>
            </a:rPr>
            <a:t>With a single registration, your company and information will be visible and available for search of all the </a:t>
          </a:r>
          <a:r>
            <a:rPr lang="en-US" sz="1600" b="1" kern="1200" dirty="0" smtClean="0">
              <a:latin typeface="Century Gothic" panose="020B0502020202020204" pitchFamily="34" charset="0"/>
            </a:rPr>
            <a:t>clients </a:t>
          </a:r>
          <a:r>
            <a:rPr lang="en-US" sz="1600" b="1" kern="1200" dirty="0" smtClean="0">
              <a:latin typeface="Century Gothic" panose="020B0502020202020204" pitchFamily="34" charset="0"/>
            </a:rPr>
            <a:t>of the </a:t>
          </a:r>
          <a:r>
            <a:rPr lang="en-US" sz="1600" b="1" kern="1200" dirty="0" err="1" smtClean="0">
              <a:latin typeface="Century Gothic" panose="020B0502020202020204" pitchFamily="34" charset="0"/>
            </a:rPr>
            <a:t>RedNegociosCCS</a:t>
          </a:r>
          <a:r>
            <a:rPr lang="en-US" sz="1600" b="1" kern="1200" dirty="0" smtClean="0">
              <a:latin typeface="Century Gothic" panose="020B0502020202020204" pitchFamily="34" charset="0"/>
            </a:rPr>
            <a:t> platform (</a:t>
          </a:r>
          <a:r>
            <a:rPr lang="en-US" sz="1600" b="1" kern="1200" dirty="0" err="1" smtClean="0">
              <a:latin typeface="Century Gothic" panose="020B0502020202020204" pitchFamily="34" charset="0"/>
            </a:rPr>
            <a:t>MultiMandante</a:t>
          </a:r>
          <a:r>
            <a:rPr lang="en-US" sz="1600" b="1" kern="1200" dirty="0" smtClean="0">
              <a:latin typeface="Century Gothic" panose="020B0502020202020204" pitchFamily="34" charset="0"/>
            </a:rPr>
            <a:t>)</a:t>
          </a:r>
          <a:endParaRPr lang="es-CL" sz="1600" b="1" kern="1200" dirty="0">
            <a:latin typeface="Century Gothic" panose="020B0502020202020204" pitchFamily="34" charset="0"/>
          </a:endParaRPr>
        </a:p>
      </dsp:txBody>
      <dsp:txXfrm>
        <a:off x="401657" y="43289"/>
        <a:ext cx="6910696" cy="781805"/>
      </dsp:txXfrm>
    </dsp:sp>
    <dsp:sp modelId="{890CE616-779E-4FBE-8816-8204E03505FA}">
      <dsp:nvSpPr>
        <dsp:cNvPr id="0" name=""/>
        <dsp:cNvSpPr/>
      </dsp:nvSpPr>
      <dsp:spPr>
        <a:xfrm>
          <a:off x="0" y="1759701"/>
          <a:ext cx="735977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C9CA1-A0BC-4C28-8F6A-163C1150B49F}">
      <dsp:nvSpPr>
        <dsp:cNvPr id="0" name=""/>
        <dsp:cNvSpPr/>
      </dsp:nvSpPr>
      <dsp:spPr>
        <a:xfrm>
          <a:off x="367988" y="1247548"/>
          <a:ext cx="6794041" cy="866393"/>
        </a:xfrm>
        <a:prstGeom prst="roundRect">
          <a:avLst/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27" tIns="0" rIns="19472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anose="020B0502020202020204" pitchFamily="34" charset="0"/>
            </a:rPr>
            <a:t>Centralization of information </a:t>
          </a:r>
          <a:r>
            <a:rPr lang="en-US" sz="1600" b="1" kern="1200" dirty="0" smtClean="0">
              <a:latin typeface="Century Gothic" panose="020B0502020202020204" pitchFamily="34" charset="0"/>
            </a:rPr>
            <a:t>and/or </a:t>
          </a:r>
          <a:r>
            <a:rPr lang="en-US" sz="1600" b="1" kern="1200" dirty="0" smtClean="0">
              <a:latin typeface="Century Gothic" panose="020B0502020202020204" pitchFamily="34" charset="0"/>
            </a:rPr>
            <a:t>documentation of your company in one place (less paperwork, costs, and time)</a:t>
          </a:r>
          <a:endParaRPr lang="es-CL" sz="1600" b="1" kern="1200" dirty="0">
            <a:latin typeface="Century Gothic" panose="020B0502020202020204" pitchFamily="34" charset="0"/>
          </a:endParaRPr>
        </a:p>
      </dsp:txBody>
      <dsp:txXfrm>
        <a:off x="410282" y="1289842"/>
        <a:ext cx="6709453" cy="781805"/>
      </dsp:txXfrm>
    </dsp:sp>
    <dsp:sp modelId="{F1D013EF-36FC-4FC1-A5F4-4D6333CF692A}">
      <dsp:nvSpPr>
        <dsp:cNvPr id="0" name=""/>
        <dsp:cNvSpPr/>
      </dsp:nvSpPr>
      <dsp:spPr>
        <a:xfrm>
          <a:off x="0" y="3006254"/>
          <a:ext cx="735977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812025"/>
              <a:satOff val="-14048"/>
              <a:lumOff val="-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46118-BCEC-43D5-976D-845769315B25}">
      <dsp:nvSpPr>
        <dsp:cNvPr id="0" name=""/>
        <dsp:cNvSpPr/>
      </dsp:nvSpPr>
      <dsp:spPr>
        <a:xfrm>
          <a:off x="361821" y="2519266"/>
          <a:ext cx="6794041" cy="866393"/>
        </a:xfrm>
        <a:prstGeom prst="roundRect">
          <a:avLst/>
        </a:prstGeom>
        <a:solidFill>
          <a:schemeClr val="accent4">
            <a:hueOff val="812025"/>
            <a:satOff val="-14048"/>
            <a:lumOff val="-300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27" tIns="0" rIns="19472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anose="020B0502020202020204" pitchFamily="34" charset="0"/>
            </a:rPr>
            <a:t>Access to the Supplier Development Program (SDP): training and comprehensive training in different business management issues</a:t>
          </a:r>
          <a:endParaRPr lang="es-CL" sz="1600" b="1" kern="1200" dirty="0">
            <a:latin typeface="Century Gothic" panose="020B0502020202020204" pitchFamily="34" charset="0"/>
          </a:endParaRPr>
        </a:p>
      </dsp:txBody>
      <dsp:txXfrm>
        <a:off x="404115" y="2561560"/>
        <a:ext cx="6709453" cy="781805"/>
      </dsp:txXfrm>
    </dsp:sp>
    <dsp:sp modelId="{FBE6372A-A511-42E0-9834-5DF46271A10B}">
      <dsp:nvSpPr>
        <dsp:cNvPr id="0" name=""/>
        <dsp:cNvSpPr/>
      </dsp:nvSpPr>
      <dsp:spPr>
        <a:xfrm>
          <a:off x="0" y="4252807"/>
          <a:ext cx="735977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1218038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0CC0F-22FC-47AA-B394-84EDBE7AB2F1}">
      <dsp:nvSpPr>
        <dsp:cNvPr id="0" name=""/>
        <dsp:cNvSpPr/>
      </dsp:nvSpPr>
      <dsp:spPr>
        <a:xfrm>
          <a:off x="367988" y="3740654"/>
          <a:ext cx="6794041" cy="866393"/>
        </a:xfrm>
        <a:prstGeom prst="roundRect">
          <a:avLst/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27" tIns="0" rIns="19472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anose="020B0502020202020204" pitchFamily="34" charset="0"/>
            </a:rPr>
            <a:t>Single rate and not by category or TIER</a:t>
          </a:r>
          <a:endParaRPr lang="es-CL" sz="1600" b="1" kern="1200" dirty="0">
            <a:latin typeface="Century Gothic" panose="020B0502020202020204" pitchFamily="34" charset="0"/>
          </a:endParaRPr>
        </a:p>
      </dsp:txBody>
      <dsp:txXfrm>
        <a:off x="410282" y="3782948"/>
        <a:ext cx="6709453" cy="781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BF7D-D72C-4F7A-84F2-E5161D72C497}" type="datetimeFigureOut">
              <a:rPr lang="es-CL" smtClean="0"/>
              <a:t>26-11-2018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685800"/>
            <a:ext cx="511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777D-25EA-4DD6-B30D-12156DDAC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36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6883" y="2130440"/>
            <a:ext cx="8691325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33765" y="3886200"/>
            <a:ext cx="715756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390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019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13190" y="274653"/>
            <a:ext cx="2300644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1255" y="274653"/>
            <a:ext cx="6731516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614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8137" y="1122363"/>
            <a:ext cx="766881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8137" y="3602038"/>
            <a:ext cx="766881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5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9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652" y="1709754"/>
            <a:ext cx="88191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7652" y="4589479"/>
            <a:ext cx="88191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02978" y="1825625"/>
            <a:ext cx="434566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76451" y="1825625"/>
            <a:ext cx="434566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308" y="365129"/>
            <a:ext cx="881913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4309" y="1681163"/>
            <a:ext cx="43256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4309" y="2505075"/>
            <a:ext cx="43256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76455" y="1681163"/>
            <a:ext cx="43469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76455" y="2505075"/>
            <a:ext cx="4346995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0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307" y="457200"/>
            <a:ext cx="32978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6996" y="987441"/>
            <a:ext cx="51764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4307" y="2057400"/>
            <a:ext cx="32978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9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1672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307" y="457200"/>
            <a:ext cx="32978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346996" y="987441"/>
            <a:ext cx="51764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4307" y="2057400"/>
            <a:ext cx="32978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0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17333" y="365125"/>
            <a:ext cx="2204784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02978" y="365125"/>
            <a:ext cx="6486541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5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>
            <a:off x="1" y="2003276"/>
            <a:ext cx="10225088" cy="1065684"/>
          </a:xfrm>
          <a:prstGeom prst="rect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Plataforma Electrónica de Negocios</a:t>
            </a:r>
          </a:p>
        </p:txBody>
      </p:sp>
      <p:sp>
        <p:nvSpPr>
          <p:cNvPr id="14" name="13 Rectángulo"/>
          <p:cNvSpPr/>
          <p:nvPr userDrawn="1"/>
        </p:nvSpPr>
        <p:spPr>
          <a:xfrm>
            <a:off x="2075040" y="6258796"/>
            <a:ext cx="713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1600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La Plataforma Electrónica de Negocios de la Cámara de Comercio de Santiago</a:t>
            </a:r>
            <a:endParaRPr lang="es-ES" sz="16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5" name="32 Rectángulo"/>
          <p:cNvSpPr/>
          <p:nvPr userDrawn="1"/>
        </p:nvSpPr>
        <p:spPr>
          <a:xfrm>
            <a:off x="6903946" y="6665693"/>
            <a:ext cx="3321142" cy="112792"/>
          </a:xfrm>
          <a:prstGeom prst="rect">
            <a:avLst/>
          </a:prstGeom>
          <a:solidFill>
            <a:srgbClr val="FFA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6" name="34 Rectángulo"/>
          <p:cNvSpPr/>
          <p:nvPr userDrawn="1"/>
        </p:nvSpPr>
        <p:spPr>
          <a:xfrm>
            <a:off x="3451974" y="6665693"/>
            <a:ext cx="3321142" cy="112792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8" name="35 Rectángulo"/>
          <p:cNvSpPr/>
          <p:nvPr userDrawn="1"/>
        </p:nvSpPr>
        <p:spPr>
          <a:xfrm>
            <a:off x="0" y="6665693"/>
            <a:ext cx="3321142" cy="112792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20" name="Picture 2" descr="C:\Users\rbriceno\AppData\Local\Microsoft\Windows\Temporary Internet Files\Content.Outlook\337HFA4H\top-header (4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53" y="3363594"/>
            <a:ext cx="3548114" cy="14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5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black"/>
                </a:solidFill>
              </a:rPr>
              <a:pPr/>
              <a:t>26-11-2018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59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7784" y="1059712"/>
            <a:ext cx="8691325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86492" y="2931712"/>
            <a:ext cx="5112545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white"/>
                </a:solidFill>
              </a:rPr>
              <a:pPr/>
              <a:t>26-11-2018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066643" y="3005472"/>
            <a:ext cx="20450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858188" y="3005472"/>
            <a:ext cx="20450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5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1255" y="1481336"/>
            <a:ext cx="451608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97755" y="1481336"/>
            <a:ext cx="451608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white"/>
                </a:solidFill>
              </a:rPr>
              <a:pPr/>
              <a:t>26-11-2018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7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256" y="273050"/>
            <a:ext cx="920258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1256" y="5410200"/>
            <a:ext cx="451785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94209" y="5410200"/>
            <a:ext cx="451963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11256" y="1444305"/>
            <a:ext cx="451785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94208" y="1444305"/>
            <a:ext cx="451963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black"/>
                </a:solidFill>
              </a:rPr>
              <a:pPr/>
              <a:t>26-11-2018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white"/>
                </a:solidFill>
              </a:rPr>
              <a:pPr/>
              <a:t>26-11-2018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5091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3280748" y="6554990"/>
            <a:ext cx="6944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1400" dirty="0" smtClean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La Plataforma Electrónica de Negocios de la Cámara de Comercio de Santiago</a:t>
            </a:r>
            <a:endParaRPr lang="es-ES" sz="1400" dirty="0">
              <a:solidFill>
                <a:prstClr val="white">
                  <a:lumMod val="6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C:\Users\rbriceno\AppData\Local\Microsoft\Windows\Temporary Internet Files\Content.Outlook\337HFA4H\top-header (4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 bwMode="auto">
          <a:xfrm>
            <a:off x="78101" y="6350277"/>
            <a:ext cx="1667270" cy="5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53" y="96254"/>
            <a:ext cx="1595953" cy="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5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7712" y="4406915"/>
            <a:ext cx="86913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7712" y="2906713"/>
            <a:ext cx="86913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6905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510" y="4876800"/>
            <a:ext cx="836634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42126" y="5355102"/>
            <a:ext cx="4444505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22508" y="274320"/>
            <a:ext cx="836412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522364" y="6407944"/>
            <a:ext cx="2147269" cy="365760"/>
          </a:xfrm>
        </p:spPr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black"/>
                </a:solidFill>
              </a:rPr>
              <a:pPr/>
              <a:t>26-11-2018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76159" y="5443402"/>
            <a:ext cx="800965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5629" y="189968"/>
            <a:ext cx="971383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7DEE55-303F-44B5-9CAF-69FABCC5512A}" type="datetimeFigureOut">
              <a:rPr lang="es-CL" smtClean="0">
                <a:solidFill>
                  <a:prstClr val="white"/>
                </a:solidFill>
              </a:rPr>
              <a:pPr/>
              <a:t>26-11-2018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97929" y="6407955"/>
            <a:ext cx="2628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C850A-95DF-42B8-88FB-F4B9145B9239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629" y="4865122"/>
            <a:ext cx="9030184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58302" y="5944936"/>
            <a:ext cx="5524750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543144" y="5939011"/>
            <a:ext cx="412676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755" y="5791253"/>
            <a:ext cx="380456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10329" y="5787749"/>
            <a:ext cx="3808140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9688464" y="4988440"/>
            <a:ext cx="20450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9480008" y="4988440"/>
            <a:ext cx="20450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1256" y="1481333"/>
            <a:ext cx="920258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black"/>
                </a:solidFill>
              </a:rPr>
              <a:pPr/>
              <a:t>26-11-2018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70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53177" y="274651"/>
            <a:ext cx="1987619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1256" y="274641"/>
            <a:ext cx="7072353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EE55-303F-44B5-9CAF-69FABCC5512A}" type="datetimeFigureOut">
              <a:rPr lang="es-CL" smtClean="0">
                <a:solidFill>
                  <a:prstClr val="black"/>
                </a:solidFill>
              </a:rPr>
              <a:pPr/>
              <a:t>26-11-2018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C850A-95DF-42B8-88FB-F4B9145B9239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 Rectángulo"/>
          <p:cNvSpPr/>
          <p:nvPr userDrawn="1"/>
        </p:nvSpPr>
        <p:spPr>
          <a:xfrm>
            <a:off x="6903947" y="6665693"/>
            <a:ext cx="3321141" cy="112792"/>
          </a:xfrm>
          <a:prstGeom prst="rect">
            <a:avLst/>
          </a:prstGeom>
          <a:solidFill>
            <a:srgbClr val="FFA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8" name="34 Rectángulo"/>
          <p:cNvSpPr/>
          <p:nvPr userDrawn="1"/>
        </p:nvSpPr>
        <p:spPr>
          <a:xfrm>
            <a:off x="3451974" y="6665693"/>
            <a:ext cx="3321141" cy="112792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9" name="35 Rectángulo"/>
          <p:cNvSpPr/>
          <p:nvPr userDrawn="1"/>
        </p:nvSpPr>
        <p:spPr>
          <a:xfrm>
            <a:off x="0" y="6665693"/>
            <a:ext cx="3321141" cy="112792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pic>
        <p:nvPicPr>
          <p:cNvPr id="10" name="6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0" y="81889"/>
            <a:ext cx="596152" cy="44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rbriceno\AppData\Local\Microsoft\Windows\Temporary Internet Files\Content.Outlook\337HFA4H\top-header (4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96" y="81889"/>
            <a:ext cx="1048129" cy="4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8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1255" y="1600206"/>
            <a:ext cx="451608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97755" y="1600206"/>
            <a:ext cx="451608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815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1256" y="1535113"/>
            <a:ext cx="45178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256" y="2174875"/>
            <a:ext cx="45178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94211" y="1535113"/>
            <a:ext cx="45196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94211" y="2174875"/>
            <a:ext cx="45196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84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39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899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258" y="273050"/>
            <a:ext cx="33639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7726" y="273065"/>
            <a:ext cx="57161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1258" y="1435103"/>
            <a:ext cx="33639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836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4190" y="4800600"/>
            <a:ext cx="61350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04190" y="612775"/>
            <a:ext cx="61350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04190" y="5367338"/>
            <a:ext cx="61350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314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11256" y="274638"/>
            <a:ext cx="92025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1256" y="1600206"/>
            <a:ext cx="92025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11257" y="6356365"/>
            <a:ext cx="2385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7203-861D-455E-8B25-7EAB96605FB4}" type="datetimeFigureOut">
              <a:rPr lang="es-CL" smtClean="0"/>
              <a:t>26-11-2018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93573" y="6356365"/>
            <a:ext cx="3237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27982" y="6356365"/>
            <a:ext cx="2385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75DE-73C5-42CC-AF28-2914D0D40F8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85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02977" y="365129"/>
            <a:ext cx="88191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2977" y="1825625"/>
            <a:ext cx="88191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2977" y="6356366"/>
            <a:ext cx="2300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EE55-303F-44B5-9CAF-69FABCC5512A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7062" y="6356366"/>
            <a:ext cx="3450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21469" y="6356366"/>
            <a:ext cx="2300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850A-95DF-42B8-88FB-F4B9145B923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 userDrawn="1"/>
        </p:nvSpPr>
        <p:spPr bwMode="auto">
          <a:xfrm>
            <a:off x="558302" y="5944936"/>
            <a:ext cx="5524750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 userDrawn="1"/>
        </p:nvSpPr>
        <p:spPr bwMode="auto">
          <a:xfrm>
            <a:off x="543144" y="5939011"/>
            <a:ext cx="412676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 userDrawn="1"/>
        </p:nvSpPr>
        <p:spPr bwMode="auto">
          <a:xfrm>
            <a:off x="-6755" y="5791253"/>
            <a:ext cx="3804568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 userDrawn="1"/>
        </p:nvCxnSpPr>
        <p:spPr>
          <a:xfrm>
            <a:off x="-10329" y="5787749"/>
            <a:ext cx="3808140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11256" y="274638"/>
            <a:ext cx="920258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511256" y="1481336"/>
            <a:ext cx="92025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7522364" y="6407944"/>
            <a:ext cx="2147269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7DEE55-303F-44B5-9CAF-69FABCC5512A}" type="datetimeFigureOut">
              <a:rPr lang="es-CL" smtClean="0">
                <a:solidFill>
                  <a:prstClr val="black"/>
                </a:solidFill>
              </a:rPr>
              <a:pPr/>
              <a:t>26-11-2018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897929" y="6407955"/>
            <a:ext cx="2628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669631" y="6407955"/>
            <a:ext cx="40900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C850A-95DF-42B8-88FB-F4B9145B9239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jpe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registrocodelco@upcom.c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ednegociosccs.cl/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rednegocios@ccs.cl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cid:image001.jpg@01D48246.8CF7AAF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" y="2115419"/>
            <a:ext cx="10225088" cy="2006221"/>
          </a:xfrm>
          <a:prstGeom prst="rect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dirty="0" smtClean="0">
                <a:solidFill>
                  <a:srgbClr val="0070C0"/>
                </a:solidFill>
              </a:rPr>
              <a:t>"</a:t>
            </a:r>
            <a:r>
              <a:rPr lang="en-US" sz="2800" dirty="0">
                <a:solidFill>
                  <a:srgbClr val="0070C0"/>
                </a:solidFill>
              </a:rPr>
              <a:t> SERVICE OF REGISTRATION, EVALUATION AND ADMINISTRATION OF THE MASTER OF SUPPLIERS</a:t>
            </a:r>
            <a:r>
              <a:rPr lang="es-CL" sz="2800" dirty="0" smtClean="0">
                <a:solidFill>
                  <a:srgbClr val="0070C0"/>
                </a:solidFill>
              </a:rPr>
              <a:t>“</a:t>
            </a:r>
          </a:p>
          <a:p>
            <a:pPr algn="ctr">
              <a:defRPr/>
            </a:pPr>
            <a:r>
              <a:rPr lang="es-CL" sz="2800" b="1" noProof="1" smtClean="0">
                <a:solidFill>
                  <a:srgbClr val="0070C0"/>
                </a:solidFill>
              </a:rPr>
              <a:t>FOREIGN COMPANIES</a:t>
            </a:r>
          </a:p>
          <a:p>
            <a:pPr algn="ctr">
              <a:defRPr/>
            </a:pPr>
            <a:r>
              <a:rPr lang="es-CL" noProof="1" smtClean="0">
                <a:solidFill>
                  <a:srgbClr val="0070C0"/>
                </a:solidFill>
              </a:rPr>
              <a:t>REDNEGOCIOSCCS – Santiago Chamber </a:t>
            </a:r>
            <a:r>
              <a:rPr lang="es-CL" dirty="0" smtClean="0">
                <a:solidFill>
                  <a:srgbClr val="0070C0"/>
                </a:solidFill>
              </a:rPr>
              <a:t>of Commerce</a:t>
            </a:r>
          </a:p>
          <a:p>
            <a:pPr algn="ctr">
              <a:defRPr/>
            </a:pPr>
            <a:r>
              <a:rPr lang="es-CL" dirty="0" smtClean="0">
                <a:solidFill>
                  <a:srgbClr val="0070C0"/>
                </a:solidFill>
              </a:rPr>
              <a:t>2018</a:t>
            </a:r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rbriceno\AppData\Local\Microsoft\Windows\Temporary Internet Files\Content.Outlook\337HFA4H\top-header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27" y="300995"/>
            <a:ext cx="271604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BF9E270A-04D4-4491-A3B3-049E10A7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37" y="4606785"/>
            <a:ext cx="1888416" cy="10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445224"/>
            <a:ext cx="9721056" cy="523220"/>
          </a:xfrm>
          <a:prstGeom prst="rect">
            <a:avLst/>
          </a:prstGeom>
          <a:solidFill>
            <a:srgbClr val="0070C0">
              <a:alpha val="10196"/>
            </a:srgb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BENEFITS OF THE REDNEGOCIOSCCS PLATFORM</a:t>
            </a: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77902373"/>
              </p:ext>
            </p:extLst>
          </p:nvPr>
        </p:nvGraphicFramePr>
        <p:xfrm>
          <a:off x="1150323" y="477683"/>
          <a:ext cx="7359773" cy="485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0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71460" y="96109"/>
            <a:ext cx="567444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CL" sz="2800" b="1" cap="sm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CL" sz="2800" b="1" cap="sm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cap="sm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es-CL" sz="2800" b="1" cap="sm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71 Rectángulo"/>
          <p:cNvSpPr/>
          <p:nvPr/>
        </p:nvSpPr>
        <p:spPr bwMode="auto">
          <a:xfrm>
            <a:off x="879786" y="692696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Telecommunications</a:t>
            </a:r>
            <a:endParaRPr lang="es-CL" sz="1600" b="1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Sector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512684" y="692696"/>
            <a:ext cx="298802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77 Rectángulo"/>
          <p:cNvSpPr/>
          <p:nvPr/>
        </p:nvSpPr>
        <p:spPr bwMode="auto">
          <a:xfrm>
            <a:off x="3513435" y="692896"/>
            <a:ext cx="6552727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78 Rectángulo"/>
          <p:cNvSpPr/>
          <p:nvPr/>
        </p:nvSpPr>
        <p:spPr bwMode="auto">
          <a:xfrm>
            <a:off x="879786" y="1249176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Retail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Sector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512684" y="1249176"/>
            <a:ext cx="298802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82 Rectángulo"/>
          <p:cNvSpPr/>
          <p:nvPr/>
        </p:nvSpPr>
        <p:spPr bwMode="auto">
          <a:xfrm>
            <a:off x="3513435" y="1249376"/>
            <a:ext cx="6552727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83 Rectángulo"/>
          <p:cNvSpPr/>
          <p:nvPr/>
        </p:nvSpPr>
        <p:spPr bwMode="auto">
          <a:xfrm>
            <a:off x="879786" y="1805856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Industrial 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Sector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512683" y="1805856"/>
            <a:ext cx="298802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85 Rectángulo"/>
          <p:cNvSpPr/>
          <p:nvPr/>
        </p:nvSpPr>
        <p:spPr bwMode="auto">
          <a:xfrm>
            <a:off x="3525308" y="1806056"/>
            <a:ext cx="6540967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86 Rectángulo"/>
          <p:cNvSpPr/>
          <p:nvPr/>
        </p:nvSpPr>
        <p:spPr bwMode="auto">
          <a:xfrm>
            <a:off x="879784" y="2906957"/>
            <a:ext cx="2643503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Educational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Sector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87 Rectángulo"/>
          <p:cNvSpPr/>
          <p:nvPr/>
        </p:nvSpPr>
        <p:spPr>
          <a:xfrm>
            <a:off x="512684" y="2906957"/>
            <a:ext cx="298802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88 Rectángulo"/>
          <p:cNvSpPr/>
          <p:nvPr/>
        </p:nvSpPr>
        <p:spPr bwMode="auto">
          <a:xfrm>
            <a:off x="3513434" y="2919032"/>
            <a:ext cx="6559539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0" name="Picture 2" descr="Resultado de imagen para clar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95" y="782696"/>
            <a:ext cx="3565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sultado de imagen para logo w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75" y="782896"/>
            <a:ext cx="3565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Resultado de imagen para walmar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96" y="1380320"/>
            <a:ext cx="14732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Resultado de imagen para ripley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79" y="1380120"/>
            <a:ext cx="9292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Resultado de imagen para banco riple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93" y="2446416"/>
            <a:ext cx="163636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2" descr="Resultado de imagen para hite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80" y="1357360"/>
            <a:ext cx="8913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98" y="1936800"/>
            <a:ext cx="223131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8" descr="Resultado de imagen para duoc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95" y="3008832"/>
            <a:ext cx="14333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0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37" y="2928954"/>
            <a:ext cx="504616" cy="5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2" descr="Resultado de imagen para ipchile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82" y="3011825"/>
            <a:ext cx="112745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99 Rectángulo"/>
          <p:cNvSpPr/>
          <p:nvPr/>
        </p:nvSpPr>
        <p:spPr bwMode="auto">
          <a:xfrm>
            <a:off x="879785" y="3455509"/>
            <a:ext cx="2639266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Health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Sector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100 Rectángulo"/>
          <p:cNvSpPr/>
          <p:nvPr/>
        </p:nvSpPr>
        <p:spPr>
          <a:xfrm>
            <a:off x="505807" y="3455509"/>
            <a:ext cx="310404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10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95" y="3529380"/>
            <a:ext cx="911754" cy="441891"/>
          </a:xfrm>
          <a:prstGeom prst="rect">
            <a:avLst/>
          </a:prstGeom>
        </p:spPr>
      </p:pic>
      <p:sp>
        <p:nvSpPr>
          <p:cNvPr id="103" name="102 Rectángulo"/>
          <p:cNvSpPr/>
          <p:nvPr/>
        </p:nvSpPr>
        <p:spPr bwMode="auto">
          <a:xfrm>
            <a:off x="3518830" y="3467184"/>
            <a:ext cx="6547404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103 Rectángulo"/>
          <p:cNvSpPr/>
          <p:nvPr/>
        </p:nvSpPr>
        <p:spPr bwMode="auto">
          <a:xfrm>
            <a:off x="886558" y="4594859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Technology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CL" sz="1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Companies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504032" y="4594859"/>
            <a:ext cx="322931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105 Rectángulo"/>
          <p:cNvSpPr/>
          <p:nvPr/>
        </p:nvSpPr>
        <p:spPr bwMode="auto">
          <a:xfrm>
            <a:off x="3520205" y="4595059"/>
            <a:ext cx="6559539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106 Rectángulo"/>
          <p:cNvSpPr/>
          <p:nvPr/>
        </p:nvSpPr>
        <p:spPr bwMode="auto">
          <a:xfrm>
            <a:off x="879784" y="2356416"/>
            <a:ext cx="2643502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Banking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s-CL" sz="1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Financial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Institutions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Sector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107 Rectángulo"/>
          <p:cNvSpPr/>
          <p:nvPr/>
        </p:nvSpPr>
        <p:spPr>
          <a:xfrm>
            <a:off x="504034" y="2356416"/>
            <a:ext cx="311876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108 Rectángulo"/>
          <p:cNvSpPr/>
          <p:nvPr/>
        </p:nvSpPr>
        <p:spPr bwMode="auto">
          <a:xfrm>
            <a:off x="3516662" y="2356616"/>
            <a:ext cx="6549529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0" name="10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9" y="2446616"/>
            <a:ext cx="1098135" cy="360000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65" y="1882259"/>
            <a:ext cx="1692502" cy="41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64" y="2374203"/>
            <a:ext cx="193384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60" y="4027516"/>
            <a:ext cx="1446616" cy="52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09" y="1888801"/>
            <a:ext cx="1003884" cy="47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14" y="1268156"/>
            <a:ext cx="478320" cy="50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28" y="4643346"/>
            <a:ext cx="167914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116 Rectángulo"/>
          <p:cNvSpPr/>
          <p:nvPr/>
        </p:nvSpPr>
        <p:spPr bwMode="auto">
          <a:xfrm>
            <a:off x="886555" y="4023104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SEP </a:t>
            </a:r>
            <a:r>
              <a:rPr lang="es-CL" sz="1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Companies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117 Rectángulo"/>
          <p:cNvSpPr/>
          <p:nvPr/>
        </p:nvSpPr>
        <p:spPr>
          <a:xfrm>
            <a:off x="504033" y="4023104"/>
            <a:ext cx="322928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118 Rectángulo"/>
          <p:cNvSpPr/>
          <p:nvPr/>
        </p:nvSpPr>
        <p:spPr bwMode="auto">
          <a:xfrm>
            <a:off x="3520202" y="4023304"/>
            <a:ext cx="6559539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119 Rectángulo"/>
          <p:cNvSpPr/>
          <p:nvPr/>
        </p:nvSpPr>
        <p:spPr bwMode="auto">
          <a:xfrm>
            <a:off x="888830" y="5170347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Highways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Companies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506304" y="5170347"/>
            <a:ext cx="322931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121 Rectángulo"/>
          <p:cNvSpPr/>
          <p:nvPr/>
        </p:nvSpPr>
        <p:spPr bwMode="auto">
          <a:xfrm>
            <a:off x="3522477" y="5170547"/>
            <a:ext cx="6559539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70" y="5274154"/>
            <a:ext cx="1069250" cy="29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75" y="5231511"/>
            <a:ext cx="932474" cy="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78" y="5251383"/>
            <a:ext cx="872275" cy="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01" y="5302910"/>
            <a:ext cx="1146544" cy="26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66" y="5264951"/>
            <a:ext cx="689638" cy="3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17" y="5214867"/>
            <a:ext cx="834305" cy="36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" descr="Resultado de imagen para cencosud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23" y="1340382"/>
            <a:ext cx="689767" cy="4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"/>
          <p:cNvSpPr/>
          <p:nvPr/>
        </p:nvSpPr>
        <p:spPr bwMode="auto">
          <a:xfrm>
            <a:off x="891102" y="5732187"/>
            <a:ext cx="2633648" cy="540000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600" b="1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Mining</a:t>
            </a:r>
            <a:r>
              <a:rPr lang="es-CL" sz="16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Companies</a:t>
            </a:r>
            <a:endParaRPr lang="es-CL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130 Rectángulo"/>
          <p:cNvSpPr/>
          <p:nvPr/>
        </p:nvSpPr>
        <p:spPr>
          <a:xfrm>
            <a:off x="508576" y="5732187"/>
            <a:ext cx="322931" cy="540000"/>
          </a:xfrm>
          <a:prstGeom prst="rect">
            <a:avLst/>
          </a:prstGeom>
          <a:solidFill>
            <a:srgbClr val="9AC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131 Rectángulo"/>
          <p:cNvSpPr/>
          <p:nvPr/>
        </p:nvSpPr>
        <p:spPr bwMode="auto">
          <a:xfrm>
            <a:off x="3524749" y="5732387"/>
            <a:ext cx="6559539" cy="540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" name="Picture 4" descr="Resultado de imagen para Codelc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2" y="5786979"/>
            <a:ext cx="725868" cy="4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" y="2924944"/>
            <a:ext cx="10225088" cy="1065684"/>
          </a:xfrm>
          <a:prstGeom prst="rect">
            <a:avLst/>
          </a:prstGeom>
          <a:solidFill>
            <a:srgbClr val="0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Welcome</a:t>
            </a:r>
            <a:r>
              <a:rPr lang="es-CL" sz="24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es-CL" sz="24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RedNegociosCCS</a:t>
            </a:r>
            <a:endParaRPr lang="es-CL" sz="24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78329" y="4266962"/>
            <a:ext cx="8618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</a:t>
            </a:r>
            <a:r>
              <a:rPr lang="en-US" dirty="0" smtClean="0"/>
              <a:t>have any </a:t>
            </a:r>
            <a:r>
              <a:rPr lang="en-US" dirty="0"/>
              <a:t>questions about the registration process, you can make your inquiries through </a:t>
            </a:r>
            <a:r>
              <a:rPr lang="es-CL" dirty="0" smtClean="0">
                <a:solidFill>
                  <a:srgbClr val="0070C0"/>
                </a:solidFill>
              </a:rPr>
              <a:t>www.rednegociosccs.cI  </a:t>
            </a:r>
            <a:r>
              <a:rPr lang="es-CL" dirty="0" smtClean="0"/>
              <a:t> -"Ayuda </a:t>
            </a:r>
            <a:r>
              <a:rPr lang="es-CL" dirty="0"/>
              <a:t>en Línea" </a:t>
            </a:r>
            <a:r>
              <a:rPr lang="es-CL" dirty="0" err="1" smtClean="0"/>
              <a:t>Section</a:t>
            </a:r>
            <a:endParaRPr lang="es-CL" dirty="0"/>
          </a:p>
          <a:p>
            <a:pPr algn="ctr"/>
            <a:endParaRPr lang="es-CL" dirty="0" smtClean="0"/>
          </a:p>
          <a:p>
            <a:pPr algn="ctr"/>
            <a:r>
              <a:rPr lang="es-CL" dirty="0" err="1" smtClean="0"/>
              <a:t>Requests</a:t>
            </a:r>
            <a:r>
              <a:rPr lang="es-CL" dirty="0" smtClean="0"/>
              <a:t> to </a:t>
            </a:r>
            <a:r>
              <a:rPr lang="es-CL" dirty="0"/>
              <a:t>RedNegociosCCS, e-mail</a:t>
            </a:r>
            <a:r>
              <a:rPr lang="es-CL" dirty="0" smtClean="0"/>
              <a:t>: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registrocodelco@upcom.cl</a:t>
            </a:r>
            <a:r>
              <a:rPr lang="es-CL" dirty="0" smtClean="0"/>
              <a:t>,  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HELP DESK </a:t>
            </a:r>
            <a:r>
              <a:rPr lang="es-CL" b="1" dirty="0" smtClean="0"/>
              <a:t>228185706</a:t>
            </a:r>
            <a:endParaRPr lang="es-CL" dirty="0" smtClean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F9E270A-04D4-4491-A3B3-049E10A7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84" y="1134268"/>
            <a:ext cx="1888416" cy="107059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33" y="1124744"/>
            <a:ext cx="336279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39696" y="119539"/>
            <a:ext cx="8704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rgbClr val="0070C0"/>
                </a:solidFill>
                <a:cs typeface="Arial" panose="020B0604020202020204" pitchFamily="34" charset="0"/>
              </a:rPr>
              <a:t>Santiago Chamber of Commerce (SCC)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192276" y="970380"/>
            <a:ext cx="302226" cy="16665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 bwMode="auto">
          <a:xfrm>
            <a:off x="491082" y="970380"/>
            <a:ext cx="9445431" cy="1666533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Transformation and Increase in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>
              <a:defRPr/>
            </a:pPr>
            <a:endParaRPr lang="es-CL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Transformation in the Management of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Process, generate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Codelco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supplier ecosystem.</a:t>
            </a:r>
            <a:endParaRPr lang="es-CL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92273" y="2810024"/>
            <a:ext cx="302226" cy="19151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481052" y="2839611"/>
            <a:ext cx="9445431" cy="1880316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Semester 2018: Bidding and Adjudication of the Official Registry of Suppliers of the Corporation to the Santiago Chamber of Commerce  A.G </a:t>
            </a:r>
            <a:r>
              <a:rPr lang="en-US" sz="16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www.rednegociosccs.cl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replacing the </a:t>
            </a:r>
            <a:r>
              <a:rPr 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Achiles-Regic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endParaRPr lang="es-CL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simplify purchasing decisions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improve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qualification of companies: Commercial, Financial, Legal, Labor and Technical</a:t>
            </a:r>
            <a:endParaRPr lang="es-CL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737165" y="5079404"/>
            <a:ext cx="4750765" cy="783971"/>
            <a:chOff x="1880536" y="4937565"/>
            <a:chExt cx="4995720" cy="867699"/>
          </a:xfrm>
        </p:grpSpPr>
        <p:grpSp>
          <p:nvGrpSpPr>
            <p:cNvPr id="22" name="21 Grupo"/>
            <p:cNvGrpSpPr/>
            <p:nvPr/>
          </p:nvGrpSpPr>
          <p:grpSpPr>
            <a:xfrm>
              <a:off x="1880536" y="4937565"/>
              <a:ext cx="4176464" cy="867699"/>
              <a:chOff x="3888627" y="5162174"/>
              <a:chExt cx="3645017" cy="54833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627" y="5191801"/>
                <a:ext cx="1066498" cy="49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4601" y="5166921"/>
                <a:ext cx="880345" cy="543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3428" y="5180078"/>
                <a:ext cx="478994" cy="460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7813" y="5162174"/>
                <a:ext cx="545831" cy="52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604" y="5021293"/>
              <a:ext cx="631652" cy="7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49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1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 bwMode="auto">
          <a:xfrm>
            <a:off x="192276" y="616041"/>
            <a:ext cx="302226" cy="16665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 bwMode="auto">
          <a:xfrm>
            <a:off x="491082" y="616040"/>
            <a:ext cx="9445431" cy="1666533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years of Experience in the Administration and Operation of Registries of Multisector, Public and Private Sector </a:t>
            </a: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r>
              <a:rPr lang="es-CL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 of Suppliers of the State of Chile (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ChileProveedores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largest in the country)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 of Banco Estado, Central Bank, Ministry of Public Works</a:t>
            </a:r>
            <a:r>
              <a:rPr lang="es-CL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Indap, </a:t>
            </a:r>
            <a:r>
              <a:rPr lang="es-CL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 Chile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Multisector Registries (Banking, Financial, Retail, Industry, Telecommunications, Health, Education ...)</a:t>
            </a:r>
            <a:endParaRPr lang="es-CL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92273" y="2468916"/>
            <a:ext cx="302226" cy="19151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491081" y="2498501"/>
            <a:ext cx="9445431" cy="1880316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 the Management and Integral Operation of </a:t>
            </a: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Suppliers of high volume and impact </a:t>
            </a:r>
            <a:r>
              <a:rPr lang="es-CL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thousand certified suppliers (largest supplier base in the country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million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thousand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multi-channel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attentions per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 suppliers trained per year at the national level (face-to-face and on-line)</a:t>
            </a:r>
            <a:endParaRPr lang="es-CL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192273" y="4561257"/>
            <a:ext cx="302226" cy="19073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30" name="29 Rectángulo"/>
          <p:cNvSpPr/>
          <p:nvPr/>
        </p:nvSpPr>
        <p:spPr bwMode="auto">
          <a:xfrm>
            <a:off x="491079" y="4561257"/>
            <a:ext cx="9445431" cy="1872677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Assets: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the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SCC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high public and reputational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team with high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and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commercial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technological and operational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of Partner's at National and International level (Network of Chambers, Universities, Consultants, Audits, Certifiers, IT Companies, Public Organizations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 2015 Quality Certification, Accreditation Service and Supplier Management (8 years)</a:t>
            </a:r>
            <a:endParaRPr lang="es-CL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9696" y="119539"/>
            <a:ext cx="8704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cap="small" dirty="0">
                <a:solidFill>
                  <a:srgbClr val="0070C0"/>
                </a:solidFill>
                <a:cs typeface="Arial" panose="020B0604020202020204" pitchFamily="34" charset="0"/>
              </a:rPr>
              <a:t>Santiago </a:t>
            </a:r>
            <a:r>
              <a:rPr lang="es-ES" sz="3200" b="1" cap="small" dirty="0" err="1">
                <a:solidFill>
                  <a:srgbClr val="0070C0"/>
                </a:solidFill>
                <a:cs typeface="Arial" panose="020B0604020202020204" pitchFamily="34" charset="0"/>
              </a:rPr>
              <a:t>Chamber</a:t>
            </a:r>
            <a:r>
              <a:rPr lang="es-ES" sz="3200" b="1" cap="small" dirty="0">
                <a:solidFill>
                  <a:srgbClr val="0070C0"/>
                </a:solidFill>
                <a:cs typeface="Arial" panose="020B0604020202020204" pitchFamily="34" charset="0"/>
              </a:rPr>
              <a:t> of Commerce (SCC)</a:t>
            </a:r>
            <a:endParaRPr lang="es-E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28" grpId="0" animBg="1"/>
      <p:bldP spid="29" grpId="0" animBg="1"/>
      <p:bldP spid="3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" y="2115419"/>
            <a:ext cx="10225088" cy="2006221"/>
          </a:xfrm>
          <a:prstGeom prst="rect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>
              <a:buAutoNum type="arabicPeriod"/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Enrollment </a:t>
            </a:r>
            <a:r>
              <a:rPr lang="en-US" sz="3600" dirty="0">
                <a:solidFill>
                  <a:srgbClr val="0070C0"/>
                </a:solidFill>
              </a:rPr>
              <a:t>Process </a:t>
            </a:r>
            <a:r>
              <a:rPr lang="en-US" sz="3600" dirty="0" smtClean="0">
                <a:solidFill>
                  <a:srgbClr val="0070C0"/>
                </a:solidFill>
              </a:rPr>
              <a:t>for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New </a:t>
            </a:r>
            <a:r>
              <a:rPr lang="en-US" sz="3600" dirty="0" smtClean="0">
                <a:solidFill>
                  <a:srgbClr val="0070C0"/>
                </a:solidFill>
              </a:rPr>
              <a:t>Suppliers</a:t>
            </a:r>
            <a:endParaRPr lang="es-CL" sz="3600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rbriceno\AppData\Local\Microsoft\Windows\Temporary Internet Files\Content.Outlook\337HFA4H\top-header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27" y="300995"/>
            <a:ext cx="271604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BF9E270A-04D4-4491-A3B3-049E10A7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37" y="4606785"/>
            <a:ext cx="1888416" cy="10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210365" y="791050"/>
            <a:ext cx="4154897" cy="4927371"/>
          </a:xfrm>
          <a:prstGeom prst="rect">
            <a:avLst/>
          </a:prstGeom>
          <a:solidFill>
            <a:schemeClr val="accent5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CL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0364" y="158762"/>
            <a:ext cx="4686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Step 1.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Suppliers Sing-in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77834" y="967934"/>
            <a:ext cx="3945744" cy="3686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¿How to register in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RedNegociosCCS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s-CL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 </a:t>
            </a:r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hlinkClick r:id="rId2"/>
              </a:rPr>
              <a:t>www.rednegociosccs.cl</a:t>
            </a:r>
            <a:endParaRPr lang="es-CL" sz="16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s-CL" sz="16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 to the “</a:t>
            </a:r>
            <a:r>
              <a:rPr lang="en-US" sz="1600" b="1" dirty="0" err="1" smtClean="0">
                <a:solidFill>
                  <a:srgbClr val="92D050"/>
                </a:solidFill>
              </a:rPr>
              <a:t>Registro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</a:rPr>
              <a:t>Nuevos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</a:rPr>
              <a:t>Proveedores</a:t>
            </a:r>
            <a:r>
              <a:rPr lang="en-US" sz="1600" b="1" dirty="0" smtClean="0">
                <a:solidFill>
                  <a:srgbClr val="92D050"/>
                </a:solidFill>
              </a:rPr>
              <a:t>”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section and click on the </a:t>
            </a:r>
            <a:r>
              <a:rPr lang="en-US" sz="1600" b="1" dirty="0" smtClean="0">
                <a:solidFill>
                  <a:srgbClr val="92D050"/>
                </a:solidFill>
              </a:rPr>
              <a:t>“</a:t>
            </a:r>
            <a:r>
              <a:rPr lang="en-US" sz="1600" b="1" dirty="0" err="1" smtClean="0">
                <a:solidFill>
                  <a:srgbClr val="92D050"/>
                </a:solidFill>
              </a:rPr>
              <a:t>Registrarse</a:t>
            </a:r>
            <a:r>
              <a:rPr lang="en-US" sz="1600" b="1" dirty="0" smtClean="0">
                <a:solidFill>
                  <a:srgbClr val="92D050"/>
                </a:solidFill>
              </a:rPr>
              <a:t>”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button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49262" y="2811038"/>
            <a:ext cx="4810414" cy="2257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 dirty="0">
              <a:solidFill>
                <a:srgbClr val="92D05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6" y="76866"/>
            <a:ext cx="5505524" cy="674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4 Elipse"/>
          <p:cNvSpPr/>
          <p:nvPr/>
        </p:nvSpPr>
        <p:spPr>
          <a:xfrm>
            <a:off x="8354482" y="5595592"/>
            <a:ext cx="1775229" cy="12487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36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t="14675" r="35280" b="7835"/>
          <a:stretch/>
        </p:blipFill>
        <p:spPr bwMode="auto">
          <a:xfrm>
            <a:off x="5007639" y="574260"/>
            <a:ext cx="4258553" cy="6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210363" y="1073433"/>
            <a:ext cx="4296062" cy="4587815"/>
          </a:xfrm>
          <a:prstGeom prst="rect">
            <a:avLst/>
          </a:prstGeom>
          <a:solidFill>
            <a:schemeClr val="accent5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CL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32024" y="1268760"/>
            <a:ext cx="3888431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Data</a:t>
            </a:r>
          </a:p>
          <a:p>
            <a:pPr lvl="1"/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Data</a:t>
            </a:r>
          </a:p>
          <a:p>
            <a:pPr lvl="1"/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Nationality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 client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Mandante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Principal) to be selected must be “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Corporación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Nacional del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Cobre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Field,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Category and subcategory.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0364" y="158762"/>
            <a:ext cx="4663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Step</a:t>
            </a:r>
            <a:r>
              <a:rPr lang="es-E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2. </a:t>
            </a:r>
            <a:r>
              <a:rPr lang="es-CL" sz="2400" cap="small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Complete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the</a:t>
            </a:r>
            <a:r>
              <a:rPr lang="es-CL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entry</a:t>
            </a:r>
            <a:r>
              <a:rPr lang="es-CL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form</a:t>
            </a:r>
            <a:endParaRPr lang="es-E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43992" y="1052736"/>
            <a:ext cx="3543924" cy="4927371"/>
          </a:xfrm>
          <a:prstGeom prst="rect">
            <a:avLst/>
          </a:prstGeom>
          <a:solidFill>
            <a:schemeClr val="accent5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s-CL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88008" y="1340768"/>
            <a:ext cx="3236684" cy="3701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service to hire is the ICE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(Consolidated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Report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just"/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amount to be paid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depend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type and size of the company</a:t>
            </a: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ayment</a:t>
            </a: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Payment: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Bank Transfer according to the following bank details:</a:t>
            </a: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0365" y="158762"/>
            <a:ext cx="5478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Step</a:t>
            </a:r>
            <a:r>
              <a:rPr lang="es-E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3.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Select</a:t>
            </a:r>
            <a:r>
              <a:rPr lang="es-CL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Payment</a:t>
            </a:r>
            <a:r>
              <a:rPr lang="es-CL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Form</a:t>
            </a:r>
            <a:endParaRPr lang="es-CL" sz="2400" cap="small" dirty="0" smtClean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s-ES" sz="2400" b="1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Step</a:t>
            </a:r>
            <a:r>
              <a:rPr lang="es-E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Make</a:t>
            </a:r>
            <a:r>
              <a:rPr lang="es-CL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the</a:t>
            </a:r>
            <a:r>
              <a:rPr lang="es-CL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s-CL" sz="2400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Payment</a:t>
            </a:r>
            <a:endParaRPr lang="es-CL" sz="2400" cap="small" dirty="0" smtClean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48" y="731667"/>
            <a:ext cx="5358734" cy="395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40" y="4293096"/>
            <a:ext cx="9073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Step</a:t>
            </a:r>
            <a:r>
              <a:rPr lang="es-E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5: </a:t>
            </a:r>
            <a:r>
              <a:rPr lang="en-US" sz="2400" cap="small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Submit the requested documents to the email </a:t>
            </a:r>
            <a:r>
              <a:rPr lang="es-ES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cap="small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2"/>
              </a:rPr>
              <a:t>rednegocios@ccs.cl</a:t>
            </a:r>
            <a:r>
              <a:rPr lang="es-ES" sz="2400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6040" y="476672"/>
            <a:ext cx="9073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Bank </a:t>
            </a:r>
            <a:r>
              <a:rPr lang="es-ES" sz="2400" b="1" cap="small" dirty="0" err="1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Details</a:t>
            </a:r>
            <a:r>
              <a:rPr lang="es-E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4 Imagen" descr="cid:image001.jpg@01D48246.8CF7AAF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08" y="714064"/>
            <a:ext cx="4104456" cy="300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5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01406" y="158757"/>
            <a:ext cx="972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Automatic Activation </a:t>
            </a:r>
            <a:r>
              <a:rPr lang="en-US" sz="2400" b="1" cap="small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of Electronic Record </a:t>
            </a:r>
            <a:r>
              <a:rPr lang="en-US" sz="2400" b="1" cap="small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by Supplier </a:t>
            </a:r>
            <a:r>
              <a:rPr lang="es-ES" sz="2400" b="1" cap="sm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5176" y="1052736"/>
            <a:ext cx="1683130" cy="1351984"/>
          </a:xfrm>
          <a:prstGeom prst="rect">
            <a:avLst/>
          </a:prstGeom>
          <a:solidFill>
            <a:schemeClr val="accent5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es-CL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6115" y="1106666"/>
            <a:ext cx="1642189" cy="129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Interaction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Channel</a:t>
            </a: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On-line</a:t>
            </a:r>
          </a:p>
          <a:p>
            <a:pPr algn="ctr"/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s-CL" sz="16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Paper</a:t>
            </a: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98050" y="3121197"/>
            <a:ext cx="9912343" cy="1912841"/>
            <a:chOff x="-80319" y="2566353"/>
            <a:chExt cx="9923555" cy="1694763"/>
          </a:xfrm>
        </p:grpSpPr>
        <p:pic>
          <p:nvPicPr>
            <p:cNvPr id="15" name="Picture 2" descr="http://www.first-time-home-buyer-solutions.com/images/first-time-home-buyers-guid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2" y="2985273"/>
              <a:ext cx="1226358" cy="12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http://www.traconec.com.mx/client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686" y="2856179"/>
              <a:ext cx="1606550" cy="140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-80319" y="2634534"/>
              <a:ext cx="1619250" cy="287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Buyer</a:t>
              </a:r>
              <a:endParaRPr lang="es-CL" sz="14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8146821" y="2566353"/>
              <a:ext cx="1619250" cy="287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Supplier</a:t>
              </a:r>
              <a:endParaRPr lang="es-CL" sz="14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1534763" y="2960688"/>
              <a:ext cx="588962" cy="9001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24 Flecha izquierda"/>
            <p:cNvSpPr/>
            <p:nvPr/>
          </p:nvSpPr>
          <p:spPr>
            <a:xfrm>
              <a:off x="7482821" y="2960688"/>
              <a:ext cx="753865" cy="9001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723548" y="5329385"/>
            <a:ext cx="1254757" cy="413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</a:rPr>
              <a:t>Access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</a:rPr>
              <a:t>by username and password</a:t>
            </a:r>
            <a:endParaRPr lang="es-CL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8497227" y="5533316"/>
            <a:ext cx="1254757" cy="413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</a:rPr>
              <a:t>Access by username and password</a:t>
            </a:r>
            <a:endParaRPr lang="es-CL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67" y="692696"/>
            <a:ext cx="5189957" cy="568875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8" grpId="0"/>
      <p:bldP spid="29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631</Words>
  <Application>Microsoft Office PowerPoint</Application>
  <PresentationFormat>Personalizado</PresentationFormat>
  <Paragraphs>94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Lucida Sans Unicode</vt:lpstr>
      <vt:lpstr>Verdana</vt:lpstr>
      <vt:lpstr>Wingdings</vt:lpstr>
      <vt:lpstr>Wingdings 2</vt:lpstr>
      <vt:lpstr>Wingdings 3</vt:lpstr>
      <vt:lpstr>Tema de Office</vt:lpstr>
      <vt:lpstr>2_Tema de Office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Navarro</dc:creator>
  <cp:lastModifiedBy>Martin Pescador</cp:lastModifiedBy>
  <cp:revision>73</cp:revision>
  <dcterms:created xsi:type="dcterms:W3CDTF">2018-07-12T14:11:12Z</dcterms:created>
  <dcterms:modified xsi:type="dcterms:W3CDTF">2018-11-26T18:36:29Z</dcterms:modified>
</cp:coreProperties>
</file>